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0"/>
  </p:notesMasterIdLst>
  <p:sldIdLst>
    <p:sldId id="257" r:id="rId2"/>
    <p:sldId id="256" r:id="rId3"/>
    <p:sldId id="260" r:id="rId4"/>
    <p:sldId id="302" r:id="rId5"/>
    <p:sldId id="311" r:id="rId6"/>
    <p:sldId id="312" r:id="rId7"/>
    <p:sldId id="313" r:id="rId8"/>
    <p:sldId id="314" r:id="rId9"/>
    <p:sldId id="315" r:id="rId10"/>
    <p:sldId id="277" r:id="rId11"/>
    <p:sldId id="278" r:id="rId12"/>
    <p:sldId id="298" r:id="rId13"/>
    <p:sldId id="286" r:id="rId14"/>
    <p:sldId id="287" r:id="rId15"/>
    <p:sldId id="316" r:id="rId16"/>
    <p:sldId id="308" r:id="rId17"/>
    <p:sldId id="288" r:id="rId18"/>
    <p:sldId id="274" r:id="rId19"/>
    <p:sldId id="296" r:id="rId20"/>
    <p:sldId id="289" r:id="rId21"/>
    <p:sldId id="291" r:id="rId22"/>
    <p:sldId id="292" r:id="rId23"/>
    <p:sldId id="293" r:id="rId24"/>
    <p:sldId id="301" r:id="rId25"/>
    <p:sldId id="306" r:id="rId26"/>
    <p:sldId id="280" r:id="rId27"/>
    <p:sldId id="300" r:id="rId28"/>
    <p:sldId id="276" r:id="rId29"/>
  </p:sldIdLst>
  <p:sldSz cx="9144000" cy="6858000" type="screen4x3"/>
  <p:notesSz cx="6858000" cy="9144000"/>
  <p:embeddedFontLst>
    <p:embeddedFont>
      <p:font typeface="KoPub돋움체 Bold" panose="02020603020101020101" pitchFamily="18" charset="-127"/>
      <p:regular r:id="rId31"/>
    </p:embeddedFont>
    <p:embeddedFont>
      <p:font typeface="KoPub돋움체 Light" panose="02020603020101020101" pitchFamily="18" charset="-127"/>
      <p:regular r:id="rId32"/>
    </p:embeddedFont>
    <p:embeddedFont>
      <p:font typeface="KoPub돋움체 Medium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434B56"/>
    <a:srgbClr val="E2E2E2"/>
    <a:srgbClr val="23272D"/>
    <a:srgbClr val="EEEEEE"/>
    <a:srgbClr val="F2CD72"/>
    <a:srgbClr val="F6DC9A"/>
    <a:srgbClr val="F4DB9C"/>
    <a:srgbClr val="F2D384"/>
    <a:srgbClr val="F1D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2899" autoAdjust="0"/>
  </p:normalViewPr>
  <p:slideViewPr>
    <p:cSldViewPr snapToGrid="0">
      <p:cViewPr varScale="1">
        <p:scale>
          <a:sx n="77" d="100"/>
          <a:sy n="77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4EA06-18C2-419E-A196-A3168CBC9310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8580-8671-4E2B-ABE4-52073D8B0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3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866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2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022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305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51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23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954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07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29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44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2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29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735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417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81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0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38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00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3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0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6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1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94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9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3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8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0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9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8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8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9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5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07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6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8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B50ED-B8DF-484C-91E4-7D7D8486F2B3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8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상징, 디자인, 로고이(가) 표시된 사진&#10;&#10;자동 생성된 설명">
            <a:extLst>
              <a:ext uri="{FF2B5EF4-FFF2-40B4-BE49-F238E27FC236}">
                <a16:creationId xmlns:a16="http://schemas.microsoft.com/office/drawing/2014/main" id="{371D13AB-4F29-ACD2-7C51-B353164283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93622" l="9739" r="92637">
                        <a14:foregroundMark x1="92637" y1="29592" x2="92637" y2="29592"/>
                        <a14:foregroundMark x1="63658" y1="58673" x2="63658" y2="58673"/>
                        <a14:foregroundMark x1="52732" y1="93622" x2="52732" y2="93622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03" y="2130986"/>
            <a:ext cx="2000394" cy="18448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9441FB-44BA-0EDE-0F4F-E006F7326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427" y="2767222"/>
            <a:ext cx="8001006" cy="897098"/>
          </a:xfrm>
        </p:spPr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제어망의 서버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PC 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 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OS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구동되는 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기기의 </a:t>
            </a:r>
            <a:b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 취약점 점검을 자동화 할 수 있는 기술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E9E1A-FBD1-FE4F-8D5B-3FD2E2BC3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4" y="3953680"/>
            <a:ext cx="6923873" cy="46670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434E5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800" dirty="0">
                <a:solidFill>
                  <a:srgbClr val="434E5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캡틴오와 선원들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B1B226-75A7-F042-572B-BEFC99BE73D9}"/>
              </a:ext>
            </a:extLst>
          </p:cNvPr>
          <p:cNvCxnSpPr>
            <a:cxnSpLocks/>
          </p:cNvCxnSpPr>
          <p:nvPr/>
        </p:nvCxnSpPr>
        <p:spPr>
          <a:xfrm>
            <a:off x="175661" y="150554"/>
            <a:ext cx="8792678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301B58-3C62-DAC9-5D1A-70599F14BEC0}"/>
              </a:ext>
            </a:extLst>
          </p:cNvPr>
          <p:cNvCxnSpPr>
            <a:cxnSpLocks/>
          </p:cNvCxnSpPr>
          <p:nvPr/>
        </p:nvCxnSpPr>
        <p:spPr>
          <a:xfrm>
            <a:off x="175661" y="6704354"/>
            <a:ext cx="8792678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1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528EFE-900E-E780-7979-EEC4D33CA272}"/>
              </a:ext>
            </a:extLst>
          </p:cNvPr>
          <p:cNvGrpSpPr/>
          <p:nvPr/>
        </p:nvGrpSpPr>
        <p:grpSpPr>
          <a:xfrm>
            <a:off x="1148952" y="2569645"/>
            <a:ext cx="6846097" cy="4124735"/>
            <a:chOff x="2731604" y="2772453"/>
            <a:chExt cx="6846097" cy="41247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05454C-1C33-27A2-FD76-503830A1398C}"/>
                </a:ext>
              </a:extLst>
            </p:cNvPr>
            <p:cNvGrpSpPr/>
            <p:nvPr/>
          </p:nvGrpSpPr>
          <p:grpSpPr>
            <a:xfrm>
              <a:off x="2731604" y="2834219"/>
              <a:ext cx="2697549" cy="4028984"/>
              <a:chOff x="2731604" y="2834219"/>
              <a:chExt cx="2697549" cy="402898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2C85ACC-EEC5-6DC0-C88D-F61D4FD17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0091" y="2834219"/>
                <a:ext cx="2620577" cy="3749731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922804-0342-C2D9-E118-E3FC781C1E9A}"/>
                  </a:ext>
                </a:extLst>
              </p:cNvPr>
              <p:cNvSpPr txBox="1"/>
              <p:nvPr/>
            </p:nvSpPr>
            <p:spPr>
              <a:xfrm>
                <a:off x="2731604" y="6583950"/>
                <a:ext cx="2697549" cy="279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Unix </a:t>
                </a:r>
                <a:r>
                  <a:rPr lang="ko-KR" altLang="en-US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서버 취약점 분석</a:t>
                </a:r>
                <a:r>
                  <a: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평가 항목 일부</a:t>
                </a:r>
                <a:endPara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8777ED-FCC1-A80D-A146-058A0006CB1E}"/>
                </a:ext>
              </a:extLst>
            </p:cNvPr>
            <p:cNvGrpSpPr/>
            <p:nvPr/>
          </p:nvGrpSpPr>
          <p:grpSpPr>
            <a:xfrm>
              <a:off x="6625302" y="2772453"/>
              <a:ext cx="2952399" cy="4124735"/>
              <a:chOff x="6625302" y="2772453"/>
              <a:chExt cx="2952399" cy="412473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8B28635-67CC-5D9F-B959-1E624522D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1094" y="2772453"/>
                <a:ext cx="2640816" cy="384548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67094D-88A1-4D90-197A-7380D03EDBB5}"/>
                  </a:ext>
                </a:extLst>
              </p:cNvPr>
              <p:cNvSpPr txBox="1"/>
              <p:nvPr/>
            </p:nvSpPr>
            <p:spPr>
              <a:xfrm>
                <a:off x="6625302" y="6617935"/>
                <a:ext cx="2952399" cy="279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Windows</a:t>
                </a:r>
                <a:r>
                  <a:rPr lang="ko-KR" altLang="en-US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서버 취약점 분석</a:t>
                </a:r>
                <a:r>
                  <a: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평가 항목 일부</a:t>
                </a:r>
                <a:endPara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  <p:sp>
        <p:nvSpPr>
          <p:cNvPr id="21" name="부제목 2">
            <a:extLst>
              <a:ext uri="{FF2B5EF4-FFF2-40B4-BE49-F238E27FC236}">
                <a16:creationId xmlns:a16="http://schemas.microsoft.com/office/drawing/2014/main" id="{4AF77157-B621-A139-AEB4-E1A243D77027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B2927-9FC3-40F9-FA1E-ACF3E7C9679B}"/>
              </a:ext>
            </a:extLst>
          </p:cNvPr>
          <p:cNvSpPr txBox="1"/>
          <p:nvPr/>
        </p:nvSpPr>
        <p:spPr>
          <a:xfrm>
            <a:off x="2216400" y="1314696"/>
            <a:ext cx="4711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 스크립트 설계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취약점 점검 문서 분석을 통해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취약점 유형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분류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스크립트 파일 작성을 위한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XML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태그 설계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BBD62CA-8862-F5FF-36B2-C34554550B28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7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4365BC-863D-A4A1-E331-0A08297A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00" y="3569714"/>
            <a:ext cx="7163800" cy="2495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713E8-C5FC-C4C3-2B0B-015C2F4840A7}"/>
              </a:ext>
            </a:extLst>
          </p:cNvPr>
          <p:cNvSpPr txBox="1"/>
          <p:nvPr/>
        </p:nvSpPr>
        <p:spPr>
          <a:xfrm>
            <a:off x="1208007" y="6075728"/>
            <a:ext cx="6727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점검 모듈 함수 설계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1968B-3644-A40A-FCB7-B117ADC666A6}"/>
              </a:ext>
            </a:extLst>
          </p:cNvPr>
          <p:cNvSpPr txBox="1"/>
          <p:nvPr/>
        </p:nvSpPr>
        <p:spPr>
          <a:xfrm>
            <a:off x="695143" y="1958852"/>
            <a:ext cx="775371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 모듈 설계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요구사항에 따라 어떠한 함수들이 필요할지 생각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 대상에 연결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XML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스크립트에서 필요한 데이터 정리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점검을 수행하고 결과를 정리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3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함수가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필요하다 판단 후 구현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1B1175A1-8D6E-655F-48EF-C5D4B146DF18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417D79-721F-8DB8-10A7-5B29FE2DE60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3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162B73C-45F7-6979-385D-17054DDC441B}"/>
              </a:ext>
            </a:extLst>
          </p:cNvPr>
          <p:cNvSpPr txBox="1"/>
          <p:nvPr/>
        </p:nvSpPr>
        <p:spPr>
          <a:xfrm>
            <a:off x="3893773" y="1473654"/>
            <a:ext cx="135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5CAE3-38A8-F56C-5178-3EBCF708AEA9}"/>
              </a:ext>
            </a:extLst>
          </p:cNvPr>
          <p:cNvSpPr txBox="1"/>
          <p:nvPr/>
        </p:nvSpPr>
        <p:spPr>
          <a:xfrm>
            <a:off x="930807" y="3814144"/>
            <a:ext cx="1356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대상 정보 입력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4E1506-6CDB-F995-EF62-7F66BD170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80" y="2168366"/>
            <a:ext cx="2745097" cy="16168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A0FBEB-066D-6181-9F71-A44312664EA8}"/>
              </a:ext>
            </a:extLst>
          </p:cNvPr>
          <p:cNvSpPr txBox="1"/>
          <p:nvPr/>
        </p:nvSpPr>
        <p:spPr>
          <a:xfrm>
            <a:off x="4027175" y="3788586"/>
            <a:ext cx="187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목록 및 선택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7ABD4-27D4-1B6F-7481-F2C773366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98" y="4485483"/>
            <a:ext cx="2740051" cy="16148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5F7008-B293-ACF2-18E5-E82DDF32C5DB}"/>
              </a:ext>
            </a:extLst>
          </p:cNvPr>
          <p:cNvSpPr txBox="1"/>
          <p:nvPr/>
        </p:nvSpPr>
        <p:spPr>
          <a:xfrm>
            <a:off x="1857479" y="6107124"/>
            <a:ext cx="1991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진행 현황 및 결과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FA923B-A430-ADE7-52BB-1130071E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318" y="2526698"/>
            <a:ext cx="2019433" cy="30313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A78C42-74C4-DC86-9080-747503EDCCAB}"/>
              </a:ext>
            </a:extLst>
          </p:cNvPr>
          <p:cNvSpPr txBox="1"/>
          <p:nvPr/>
        </p:nvSpPr>
        <p:spPr>
          <a:xfrm>
            <a:off x="7027758" y="5558004"/>
            <a:ext cx="17905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등록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EBE1187-69DF-275A-1715-DDB873C64E13}"/>
              </a:ext>
            </a:extLst>
          </p:cNvPr>
          <p:cNvSpPr/>
          <p:nvPr/>
        </p:nvSpPr>
        <p:spPr>
          <a:xfrm>
            <a:off x="3127731" y="2279030"/>
            <a:ext cx="325946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23272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C230C3-EF19-86FC-C226-A4E4044127C3}"/>
              </a:ext>
            </a:extLst>
          </p:cNvPr>
          <p:cNvSpPr txBox="1"/>
          <p:nvPr/>
        </p:nvSpPr>
        <p:spPr>
          <a:xfrm>
            <a:off x="2612477" y="1883974"/>
            <a:ext cx="1356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&gt; 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49E124-38D5-FE36-1724-B831B0B8A638}"/>
              </a:ext>
            </a:extLst>
          </p:cNvPr>
          <p:cNvSpPr txBox="1"/>
          <p:nvPr/>
        </p:nvSpPr>
        <p:spPr>
          <a:xfrm>
            <a:off x="6270413" y="2272060"/>
            <a:ext cx="1356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+ 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1F8967-9AF4-D8AF-1BB7-3D605B4B41F9}"/>
              </a:ext>
            </a:extLst>
          </p:cNvPr>
          <p:cNvSpPr txBox="1"/>
          <p:nvPr/>
        </p:nvSpPr>
        <p:spPr>
          <a:xfrm>
            <a:off x="4501351" y="4281328"/>
            <a:ext cx="1906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점검 실행</a:t>
            </a:r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B411350-FBD3-0CBF-2697-459AB5331EE4}"/>
              </a:ext>
            </a:extLst>
          </p:cNvPr>
          <p:cNvSpPr/>
          <p:nvPr/>
        </p:nvSpPr>
        <p:spPr>
          <a:xfrm>
            <a:off x="6502143" y="2566181"/>
            <a:ext cx="325946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23272D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51E78A6-675F-F9F5-1E4B-99674325F0F3}"/>
              </a:ext>
            </a:extLst>
          </p:cNvPr>
          <p:cNvSpPr/>
          <p:nvPr/>
        </p:nvSpPr>
        <p:spPr>
          <a:xfrm rot="6972804">
            <a:off x="4321247" y="4344842"/>
            <a:ext cx="386432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23272D"/>
              </a:solidFill>
            </a:endParaRPr>
          </a:p>
        </p:txBody>
      </p:sp>
      <p:pic>
        <p:nvPicPr>
          <p:cNvPr id="31" name="그림 1">
            <a:extLst>
              <a:ext uri="{FF2B5EF4-FFF2-40B4-BE49-F238E27FC236}">
                <a16:creationId xmlns:a16="http://schemas.microsoft.com/office/drawing/2014/main" id="{0A35E6CC-2B14-69A8-D47B-045663FF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9" y="2154470"/>
            <a:ext cx="2745097" cy="16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부제목 2">
            <a:extLst>
              <a:ext uri="{FF2B5EF4-FFF2-40B4-BE49-F238E27FC236}">
                <a16:creationId xmlns:a16="http://schemas.microsoft.com/office/drawing/2014/main" id="{240B0363-28B7-B4C8-94F2-A4CE1B5524F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159AE4-64DB-6A80-1928-E3714700B04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96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5CC73BF-3C07-0E1D-6A2F-3AF9B93C9017}"/>
              </a:ext>
            </a:extLst>
          </p:cNvPr>
          <p:cNvSpPr/>
          <p:nvPr/>
        </p:nvSpPr>
        <p:spPr>
          <a:xfrm>
            <a:off x="4405800" y="1880598"/>
            <a:ext cx="424669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23272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393C7-E561-1A7D-2047-056C2A4F6BE2}"/>
              </a:ext>
            </a:extLst>
          </p:cNvPr>
          <p:cNvSpPr txBox="1"/>
          <p:nvPr/>
        </p:nvSpPr>
        <p:spPr>
          <a:xfrm>
            <a:off x="1342720" y="1517443"/>
            <a:ext cx="1846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점검 이력 조회 탭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F433E-6A39-6CD9-574E-9A93280BFFD6}"/>
              </a:ext>
            </a:extLst>
          </p:cNvPr>
          <p:cNvSpPr txBox="1"/>
          <p:nvPr/>
        </p:nvSpPr>
        <p:spPr>
          <a:xfrm>
            <a:off x="6101378" y="3959970"/>
            <a:ext cx="1937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세부 내용</a:t>
            </a:r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AB3C0B-FA1F-B47A-28D8-0BC85012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84" y="1758265"/>
            <a:ext cx="2734214" cy="1608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CCC5A-7EAA-B05D-8BFE-D8A4AE13CACE}"/>
              </a:ext>
            </a:extLst>
          </p:cNvPr>
          <p:cNvSpPr txBox="1"/>
          <p:nvPr/>
        </p:nvSpPr>
        <p:spPr>
          <a:xfrm>
            <a:off x="2061983" y="3372534"/>
            <a:ext cx="169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이력 조회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E4CEE1-AA9F-9D2B-9F22-67F87C2E9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6"/>
          <a:stretch/>
        </p:blipFill>
        <p:spPr>
          <a:xfrm>
            <a:off x="5001672" y="1683048"/>
            <a:ext cx="2734214" cy="1745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FE8F0-AA24-A94E-135E-E2EA955EA814}"/>
              </a:ext>
            </a:extLst>
          </p:cNvPr>
          <p:cNvSpPr txBox="1"/>
          <p:nvPr/>
        </p:nvSpPr>
        <p:spPr>
          <a:xfrm>
            <a:off x="5352363" y="3429000"/>
            <a:ext cx="1888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이력 상세 결과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9CEBDE-BCCC-9DFD-7E56-A0DA0F747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116" y="3814048"/>
            <a:ext cx="2552196" cy="2655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645C-0E1D-0C50-FF97-3025B304DEA3}"/>
              </a:ext>
            </a:extLst>
          </p:cNvPr>
          <p:cNvSpPr txBox="1"/>
          <p:nvPr/>
        </p:nvSpPr>
        <p:spPr>
          <a:xfrm>
            <a:off x="3165329" y="6469785"/>
            <a:ext cx="2297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항목 세부 내용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3C390-40D3-FDDF-0845-BB67639570C4}"/>
              </a:ext>
            </a:extLst>
          </p:cNvPr>
          <p:cNvSpPr txBox="1"/>
          <p:nvPr/>
        </p:nvSpPr>
        <p:spPr>
          <a:xfrm>
            <a:off x="3553073" y="1455250"/>
            <a:ext cx="2030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상세 결과 </a:t>
            </a:r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89855C9-D701-8198-A994-B5254B3ABC14}"/>
              </a:ext>
            </a:extLst>
          </p:cNvPr>
          <p:cNvSpPr/>
          <p:nvPr/>
        </p:nvSpPr>
        <p:spPr>
          <a:xfrm rot="7468210">
            <a:off x="5801040" y="4033143"/>
            <a:ext cx="618649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23272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EDC9B-1429-BC5E-5C61-032B29CBF4B1}"/>
              </a:ext>
            </a:extLst>
          </p:cNvPr>
          <p:cNvSpPr txBox="1"/>
          <p:nvPr/>
        </p:nvSpPr>
        <p:spPr>
          <a:xfrm>
            <a:off x="3954834" y="898926"/>
            <a:ext cx="123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0442233-FAAB-3751-0098-2DB93556327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8C74F6B-74DA-171C-9DC2-CDD44F5D8F8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0D32E1-18F9-F78C-2F4F-C90AF7AD1F72}"/>
              </a:ext>
            </a:extLst>
          </p:cNvPr>
          <p:cNvGrpSpPr/>
          <p:nvPr/>
        </p:nvGrpSpPr>
        <p:grpSpPr>
          <a:xfrm>
            <a:off x="457201" y="5319812"/>
            <a:ext cx="8229599" cy="1323439"/>
            <a:chOff x="-39756" y="5319812"/>
            <a:chExt cx="8229599" cy="132343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86EC73-B70D-33A9-DDB2-365C5A60C917}"/>
                </a:ext>
              </a:extLst>
            </p:cNvPr>
            <p:cNvSpPr/>
            <p:nvPr/>
          </p:nvSpPr>
          <p:spPr>
            <a:xfrm>
              <a:off x="5033972" y="6092907"/>
              <a:ext cx="939612" cy="235209"/>
            </a:xfrm>
            <a:prstGeom prst="rect">
              <a:avLst/>
            </a:prstGeom>
            <a:solidFill>
              <a:srgbClr val="E3E6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3272D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43F4A7-7192-51E3-9543-ED988C11A76B}"/>
                </a:ext>
              </a:extLst>
            </p:cNvPr>
            <p:cNvSpPr/>
            <p:nvPr/>
          </p:nvSpPr>
          <p:spPr>
            <a:xfrm>
              <a:off x="5979011" y="5858421"/>
              <a:ext cx="939612" cy="235209"/>
            </a:xfrm>
            <a:prstGeom prst="rect">
              <a:avLst/>
            </a:prstGeom>
            <a:solidFill>
              <a:srgbClr val="E3E6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3272D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122F9E-D3BB-624D-DAD1-50F629639ABF}"/>
                </a:ext>
              </a:extLst>
            </p:cNvPr>
            <p:cNvSpPr txBox="1"/>
            <p:nvPr/>
          </p:nvSpPr>
          <p:spPr>
            <a:xfrm>
              <a:off x="-39756" y="5319812"/>
              <a:ext cx="822959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→ 규제 지침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점검 대상 정보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점검 결과 테이블로 분할</a:t>
              </a:r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초기에는 점검 대상 정보를 나타내는 컬럼과 점검 결과를 나타내는 컬럼을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같은 테이블에 구성했으나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멘토님께서 주신 피드백을 통해 점검 대상 정보와 결과 컬럼을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각각 테이블로 분리하여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효율적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으로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관리하도록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함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64AA93-4776-BD8F-D115-72A9549234AA}"/>
              </a:ext>
            </a:extLst>
          </p:cNvPr>
          <p:cNvSpPr txBox="1"/>
          <p:nvPr/>
        </p:nvSpPr>
        <p:spPr>
          <a:xfrm>
            <a:off x="3920315" y="1008821"/>
            <a:ext cx="130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DB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5DD833-EF06-F747-F2DC-CD7C0959B6F5}"/>
              </a:ext>
            </a:extLst>
          </p:cNvPr>
          <p:cNvGrpSpPr/>
          <p:nvPr/>
        </p:nvGrpSpPr>
        <p:grpSpPr>
          <a:xfrm>
            <a:off x="684573" y="1016901"/>
            <a:ext cx="7774854" cy="3890566"/>
            <a:chOff x="524322" y="1016901"/>
            <a:chExt cx="7774854" cy="38905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E3BCF5-0B04-0E19-92C9-E77E24BC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322" y="1759720"/>
              <a:ext cx="3377471" cy="2404928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7D7BA21E-8A1A-792B-56C2-F21785304F11}"/>
                </a:ext>
              </a:extLst>
            </p:cNvPr>
            <p:cNvSpPr/>
            <p:nvPr/>
          </p:nvSpPr>
          <p:spPr>
            <a:xfrm>
              <a:off x="4270278" y="2773499"/>
              <a:ext cx="603443" cy="377371"/>
            </a:xfrm>
            <a:prstGeom prst="rightArrow">
              <a:avLst/>
            </a:prstGeom>
            <a:solidFill>
              <a:srgbClr val="2327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3272D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F2B9EB-9E2D-9585-9522-5A12535C7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3566" y="1016901"/>
              <a:ext cx="3035610" cy="3890566"/>
            </a:xfrm>
            <a:prstGeom prst="rect">
              <a:avLst/>
            </a:prstGeom>
          </p:spPr>
        </p:pic>
      </p:grpSp>
      <p:sp>
        <p:nvSpPr>
          <p:cNvPr id="13" name="부제목 2">
            <a:extLst>
              <a:ext uri="{FF2B5EF4-FFF2-40B4-BE49-F238E27FC236}">
                <a16:creationId xmlns:a16="http://schemas.microsoft.com/office/drawing/2014/main" id="{6F76C853-20CC-E6B7-8B7B-DAFB83DA475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 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70FAAAD-0C34-DE87-904A-4D2D9E22CF80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701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BEB26F-1F21-B604-829E-9E62B5BB3602}"/>
              </a:ext>
            </a:extLst>
          </p:cNvPr>
          <p:cNvSpPr/>
          <p:nvPr/>
        </p:nvSpPr>
        <p:spPr>
          <a:xfrm>
            <a:off x="3908150" y="6292566"/>
            <a:ext cx="946694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10412-1515-5FDE-63E0-A93E7422D98F}"/>
              </a:ext>
            </a:extLst>
          </p:cNvPr>
          <p:cNvSpPr txBox="1"/>
          <p:nvPr/>
        </p:nvSpPr>
        <p:spPr>
          <a:xfrm>
            <a:off x="3577502" y="6237019"/>
            <a:ext cx="1988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최종 산출물에 추가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93C47-098A-E5BA-7132-0F564A191332}"/>
              </a:ext>
            </a:extLst>
          </p:cNvPr>
          <p:cNvSpPr txBox="1"/>
          <p:nvPr/>
        </p:nvSpPr>
        <p:spPr>
          <a:xfrm>
            <a:off x="3512746" y="1336050"/>
            <a:ext cx="21185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설계한 내용을 문서화</a:t>
            </a:r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구조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상세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인터페이스 상세 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구조 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BF41E5-F67D-FBD1-6D30-969DDEFB465D}"/>
              </a:ext>
            </a:extLst>
          </p:cNvPr>
          <p:cNvGrpSpPr/>
          <p:nvPr/>
        </p:nvGrpSpPr>
        <p:grpSpPr>
          <a:xfrm>
            <a:off x="285179" y="3119485"/>
            <a:ext cx="8566578" cy="3015022"/>
            <a:chOff x="1044486" y="2705704"/>
            <a:chExt cx="10095045" cy="35529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9A1C74-AA72-52C1-F382-1175FD6F8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486" y="2705704"/>
              <a:ext cx="2496497" cy="354478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2BD340-8267-4125-B618-008EE23C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4539" y="2713027"/>
              <a:ext cx="2496497" cy="35374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0AB186-38EA-A0AD-7AAF-C823262D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4592" y="2713027"/>
              <a:ext cx="2504335" cy="35447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CC9E58-58F5-42BA-23BA-69FCB5BB8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3035" y="2715161"/>
              <a:ext cx="2496496" cy="3543512"/>
            </a:xfrm>
            <a:prstGeom prst="rect">
              <a:avLst/>
            </a:prstGeom>
          </p:spPr>
        </p:pic>
      </p:grpSp>
      <p:sp>
        <p:nvSpPr>
          <p:cNvPr id="13" name="부제목 2">
            <a:extLst>
              <a:ext uri="{FF2B5EF4-FFF2-40B4-BE49-F238E27FC236}">
                <a16:creationId xmlns:a16="http://schemas.microsoft.com/office/drawing/2014/main" id="{CDC928D7-6FD0-8870-C8D4-8B8ADB2BE3F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SW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7E90C20-520C-F719-C03B-4EFD4651384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3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A0047FF-9C8F-EF8C-2EEE-C89C72D65B35}"/>
              </a:ext>
            </a:extLst>
          </p:cNvPr>
          <p:cNvGrpSpPr/>
          <p:nvPr/>
        </p:nvGrpSpPr>
        <p:grpSpPr>
          <a:xfrm>
            <a:off x="194308" y="1733923"/>
            <a:ext cx="8856984" cy="4447109"/>
            <a:chOff x="143508" y="1733923"/>
            <a:chExt cx="8856984" cy="444710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E8347A-B51E-2358-3204-F26BE4EDDFC9}"/>
                </a:ext>
              </a:extLst>
            </p:cNvPr>
            <p:cNvSpPr/>
            <p:nvPr/>
          </p:nvSpPr>
          <p:spPr>
            <a:xfrm>
              <a:off x="143508" y="1733923"/>
              <a:ext cx="8856984" cy="4447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</a:t>
              </a:r>
              <a:endParaRPr lang="ko-KR" altLang="en-US" sz="13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A52F4F7-3C84-A8E1-8B18-F60CFDAD7FA6}"/>
                </a:ext>
              </a:extLst>
            </p:cNvPr>
            <p:cNvSpPr/>
            <p:nvPr/>
          </p:nvSpPr>
          <p:spPr>
            <a:xfrm>
              <a:off x="1233867" y="1916497"/>
              <a:ext cx="7572506" cy="274763"/>
            </a:xfrm>
            <a:prstGeom prst="rect">
              <a:avLst/>
            </a:prstGeom>
            <a:solidFill>
              <a:srgbClr val="43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60294B-96AF-7F90-364D-4DEF072EB324}"/>
                </a:ext>
              </a:extLst>
            </p:cNvPr>
            <p:cNvSpPr txBox="1"/>
            <p:nvPr/>
          </p:nvSpPr>
          <p:spPr>
            <a:xfrm>
              <a:off x="1968141" y="1903837"/>
              <a:ext cx="49583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70BE3CD-AB70-6C4A-DACB-1970A0041217}"/>
                </a:ext>
              </a:extLst>
            </p:cNvPr>
            <p:cNvSpPr txBox="1"/>
            <p:nvPr/>
          </p:nvSpPr>
          <p:spPr>
            <a:xfrm>
              <a:off x="3884125" y="1903837"/>
              <a:ext cx="58323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584C1DB-54E3-A5F9-EC5A-0F5355566287}"/>
                </a:ext>
              </a:extLst>
            </p:cNvPr>
            <p:cNvGrpSpPr/>
            <p:nvPr/>
          </p:nvGrpSpPr>
          <p:grpSpPr>
            <a:xfrm>
              <a:off x="1256365" y="2284277"/>
              <a:ext cx="1989178" cy="1519719"/>
              <a:chOff x="314881" y="2302135"/>
              <a:chExt cx="2652237" cy="2026290"/>
            </a:xfrm>
            <a:solidFill>
              <a:srgbClr val="BA8384"/>
            </a:solidFill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6D6888D-3D2F-8CA1-12CC-D3B77E0FBD38}"/>
                  </a:ext>
                </a:extLst>
              </p:cNvPr>
              <p:cNvSpPr/>
              <p:nvPr/>
            </p:nvSpPr>
            <p:spPr>
              <a:xfrm>
                <a:off x="314881" y="2302135"/>
                <a:ext cx="2652237" cy="319392"/>
              </a:xfrm>
              <a:prstGeom prst="rect">
                <a:avLst/>
              </a:prstGeom>
              <a:solidFill>
                <a:srgbClr val="E2E2E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 착수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5DA805D-7178-B3EA-E555-13D997FB4B93}"/>
                  </a:ext>
                </a:extLst>
              </p:cNvPr>
              <p:cNvSpPr txBox="1"/>
              <p:nvPr/>
            </p:nvSpPr>
            <p:spPr>
              <a:xfrm>
                <a:off x="347154" y="2621292"/>
                <a:ext cx="2324574" cy="170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팀 빌딩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 개요 파악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요구 사항 확인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업무 분장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킥오프 발표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059410A-5790-B69E-79CC-85BEC2951EEA}"/>
                </a:ext>
              </a:extLst>
            </p:cNvPr>
            <p:cNvSpPr/>
            <p:nvPr/>
          </p:nvSpPr>
          <p:spPr>
            <a:xfrm>
              <a:off x="2618488" y="2891848"/>
              <a:ext cx="2525659" cy="255117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규제 지침 파악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15089C-FD7A-08FE-77DA-F736BDD801D6}"/>
                </a:ext>
              </a:extLst>
            </p:cNvPr>
            <p:cNvSpPr/>
            <p:nvPr/>
          </p:nvSpPr>
          <p:spPr>
            <a:xfrm>
              <a:off x="2615155" y="3188961"/>
              <a:ext cx="2525659" cy="416471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항목 스크립트 작성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1FC06A6-48F5-5E55-64B9-D839698E301A}"/>
                </a:ext>
              </a:extLst>
            </p:cNvPr>
            <p:cNvSpPr/>
            <p:nvPr/>
          </p:nvSpPr>
          <p:spPr>
            <a:xfrm>
              <a:off x="3001353" y="3687932"/>
              <a:ext cx="1958634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접속 모듈 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1D9188B-DA7E-F2C8-53C1-6A252B29EDC3}"/>
                </a:ext>
              </a:extLst>
            </p:cNvPr>
            <p:cNvSpPr/>
            <p:nvPr/>
          </p:nvSpPr>
          <p:spPr>
            <a:xfrm>
              <a:off x="1371199" y="5454100"/>
              <a:ext cx="7435175" cy="255117"/>
            </a:xfrm>
            <a:prstGeom prst="rect">
              <a:avLst/>
            </a:prstGeom>
            <a:gradFill flip="none" rotWithShape="1">
              <a:gsLst>
                <a:gs pos="27000">
                  <a:srgbClr val="E2E2E2"/>
                </a:gs>
                <a:gs pos="50000">
                  <a:srgbClr val="FAFAFA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 프로젝트 일정표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업데이트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캡스톤디자인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정기 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레포트</a:t>
              </a:r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1BC34B3-7D6E-5DCE-81BF-BF161787D1BD}"/>
                </a:ext>
              </a:extLst>
            </p:cNvPr>
            <p:cNvGrpSpPr/>
            <p:nvPr/>
          </p:nvGrpSpPr>
          <p:grpSpPr>
            <a:xfrm>
              <a:off x="190629" y="2276560"/>
              <a:ext cx="928754" cy="3810953"/>
              <a:chOff x="479425" y="1409686"/>
              <a:chExt cx="1238339" cy="5081270"/>
            </a:xfrm>
            <a:solidFill>
              <a:srgbClr val="434B56"/>
            </a:solidFill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877FD28-9A1B-53E8-237E-B8D47066250E}"/>
                  </a:ext>
                </a:extLst>
              </p:cNvPr>
              <p:cNvSpPr/>
              <p:nvPr/>
            </p:nvSpPr>
            <p:spPr>
              <a:xfrm>
                <a:off x="479425" y="1409686"/>
                <a:ext cx="1238338" cy="79100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착수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E5F456DE-E236-4DEE-7287-3A1DE3F18D10}"/>
                  </a:ext>
                </a:extLst>
              </p:cNvPr>
              <p:cNvSpPr/>
              <p:nvPr/>
            </p:nvSpPr>
            <p:spPr>
              <a:xfrm>
                <a:off x="491846" y="2291711"/>
                <a:ext cx="1225916" cy="948561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스크립트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작성</a:t>
                </a: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495473-98B4-A0C2-AF5D-F754766EA980}"/>
                  </a:ext>
                </a:extLst>
              </p:cNvPr>
              <p:cNvSpPr/>
              <p:nvPr/>
            </p:nvSpPr>
            <p:spPr>
              <a:xfrm>
                <a:off x="491848" y="3320894"/>
                <a:ext cx="1225916" cy="11431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모듈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개발 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0FE3D96-4A94-9C5A-1BF4-917A10321EF3}"/>
                  </a:ext>
                </a:extLst>
              </p:cNvPr>
              <p:cNvSpPr/>
              <p:nvPr/>
            </p:nvSpPr>
            <p:spPr>
              <a:xfrm>
                <a:off x="483000" y="4570565"/>
                <a:ext cx="1234764" cy="897850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UI, DB</a:t>
                </a: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개발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AE7B10D-E972-29B6-32FD-A0D5103E13D3}"/>
                  </a:ext>
                </a:extLst>
              </p:cNvPr>
              <p:cNvSpPr/>
              <p:nvPr/>
            </p:nvSpPr>
            <p:spPr>
              <a:xfrm>
                <a:off x="479425" y="5593106"/>
                <a:ext cx="1234764" cy="897850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  고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3B586C-89B0-DCAE-4C99-8EA164AD162A}"/>
                </a:ext>
              </a:extLst>
            </p:cNvPr>
            <p:cNvSpPr txBox="1"/>
            <p:nvPr/>
          </p:nvSpPr>
          <p:spPr>
            <a:xfrm>
              <a:off x="5822770" y="1903837"/>
              <a:ext cx="581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182D622-8363-9394-23F8-286B9C17B86F}"/>
                </a:ext>
              </a:extLst>
            </p:cNvPr>
            <p:cNvSpPr txBox="1"/>
            <p:nvPr/>
          </p:nvSpPr>
          <p:spPr>
            <a:xfrm>
              <a:off x="7680223" y="1903837"/>
              <a:ext cx="57911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D9CEAF3-7134-F096-08D7-1ED46C2235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4046" y="1909634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1A5DF034-E7BE-9556-83B1-1E43F26E9500}"/>
                </a:ext>
              </a:extLst>
            </p:cNvPr>
            <p:cNvCxnSpPr>
              <a:cxnSpLocks/>
            </p:cNvCxnSpPr>
            <p:nvPr/>
          </p:nvCxnSpPr>
          <p:spPr>
            <a:xfrm>
              <a:off x="5107539" y="1909634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A10FB802-B614-A78A-A17A-BFAD85CF4158}"/>
                </a:ext>
              </a:extLst>
            </p:cNvPr>
            <p:cNvCxnSpPr>
              <a:cxnSpLocks/>
            </p:cNvCxnSpPr>
            <p:nvPr/>
          </p:nvCxnSpPr>
          <p:spPr>
            <a:xfrm>
              <a:off x="7003338" y="1916497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A41FAE1-409C-A20F-6848-C6F77A7507B5}"/>
                </a:ext>
              </a:extLst>
            </p:cNvPr>
            <p:cNvSpPr/>
            <p:nvPr/>
          </p:nvSpPr>
          <p:spPr>
            <a:xfrm>
              <a:off x="3024003" y="4116184"/>
              <a:ext cx="1958634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XML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파싱 모듈 개발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D2CB580-DBEF-A4C3-DD69-CFFBA85FDECC}"/>
                </a:ext>
              </a:extLst>
            </p:cNvPr>
            <p:cNvSpPr/>
            <p:nvPr/>
          </p:nvSpPr>
          <p:spPr>
            <a:xfrm>
              <a:off x="1761755" y="4605829"/>
              <a:ext cx="1032190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DB,UI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설계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6E7D321-9473-1FB7-3646-BCF2F61DE867}"/>
                </a:ext>
              </a:extLst>
            </p:cNvPr>
            <p:cNvSpPr/>
            <p:nvPr/>
          </p:nvSpPr>
          <p:spPr>
            <a:xfrm>
              <a:off x="1761755" y="3973581"/>
              <a:ext cx="1137349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설계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4B9FA7F-0EC4-ACB0-28B6-84025B3AFDE6}"/>
                </a:ext>
              </a:extLst>
            </p:cNvPr>
            <p:cNvSpPr/>
            <p:nvPr/>
          </p:nvSpPr>
          <p:spPr>
            <a:xfrm>
              <a:off x="5191898" y="2869813"/>
              <a:ext cx="1197080" cy="25511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규제 지침 파악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2C7DBA6-E6B1-D755-765C-33EEC2247B8B}"/>
                </a:ext>
              </a:extLst>
            </p:cNvPr>
            <p:cNvSpPr/>
            <p:nvPr/>
          </p:nvSpPr>
          <p:spPr>
            <a:xfrm>
              <a:off x="5191898" y="3207670"/>
              <a:ext cx="1709839" cy="41647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Windows, Linux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항목 스크립트 작성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C9163F-EC7D-FE70-FFEC-24BD5157389C}"/>
                </a:ext>
              </a:extLst>
            </p:cNvPr>
            <p:cNvSpPr/>
            <p:nvPr/>
          </p:nvSpPr>
          <p:spPr>
            <a:xfrm>
              <a:off x="5107539" y="3917605"/>
              <a:ext cx="1297257" cy="39324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개발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7CA4D96-5207-53B6-25FB-7755B7E38394}"/>
                </a:ext>
              </a:extLst>
            </p:cNvPr>
            <p:cNvSpPr/>
            <p:nvPr/>
          </p:nvSpPr>
          <p:spPr>
            <a:xfrm>
              <a:off x="6529697" y="3917605"/>
              <a:ext cx="1612135" cy="39324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테스트 및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최적화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CFB264-C331-1241-8D7D-2E6D8A47CD9A}"/>
                </a:ext>
              </a:extLst>
            </p:cNvPr>
            <p:cNvSpPr/>
            <p:nvPr/>
          </p:nvSpPr>
          <p:spPr>
            <a:xfrm>
              <a:off x="5107539" y="4783755"/>
              <a:ext cx="1780414" cy="39324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화면 구현 및 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연동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D4CD0D-B657-AA57-E58F-2AD40E9FC606}"/>
                </a:ext>
              </a:extLst>
            </p:cNvPr>
            <p:cNvSpPr/>
            <p:nvPr/>
          </p:nvSpPr>
          <p:spPr>
            <a:xfrm>
              <a:off x="7007513" y="4783755"/>
              <a:ext cx="1134319" cy="39324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테스트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1EE4EC-7E6C-D853-F18F-BE082E4C8BB6}"/>
                </a:ext>
              </a:extLst>
            </p:cNvPr>
            <p:cNvSpPr/>
            <p:nvPr/>
          </p:nvSpPr>
          <p:spPr>
            <a:xfrm>
              <a:off x="8107118" y="2453415"/>
              <a:ext cx="699256" cy="23954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마무리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5E55E9F-BAFD-9F17-4C9B-2A10A52018B9}"/>
                </a:ext>
              </a:extLst>
            </p:cNvPr>
            <p:cNvSpPr/>
            <p:nvPr/>
          </p:nvSpPr>
          <p:spPr>
            <a:xfrm>
              <a:off x="1363127" y="5802234"/>
              <a:ext cx="7443247" cy="255117"/>
            </a:xfrm>
            <a:prstGeom prst="rect">
              <a:avLst/>
            </a:prstGeom>
            <a:gradFill flip="none" rotWithShape="1">
              <a:gsLst>
                <a:gs pos="27000">
                  <a:srgbClr val="E2E2E2"/>
                </a:gs>
                <a:gs pos="50000">
                  <a:srgbClr val="FAFAFA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수시로 진행된 사항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기술에 대한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Zoom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미팅 진행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BE06CE5-82BB-C535-5A39-DB0AA345CD13}"/>
                </a:ext>
              </a:extLst>
            </p:cNvPr>
            <p:cNvSpPr/>
            <p:nvPr/>
          </p:nvSpPr>
          <p:spPr>
            <a:xfrm>
              <a:off x="2868828" y="4570633"/>
              <a:ext cx="1495731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일부 화면 구현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E1105BE-CF24-727E-05B8-D22A1C70FAD1}"/>
                </a:ext>
              </a:extLst>
            </p:cNvPr>
            <p:cNvSpPr/>
            <p:nvPr/>
          </p:nvSpPr>
          <p:spPr>
            <a:xfrm>
              <a:off x="3486906" y="5004667"/>
              <a:ext cx="1495731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연동</a:t>
              </a:r>
            </a:p>
          </p:txBody>
        </p:sp>
      </p:grpSp>
      <p:sp>
        <p:nvSpPr>
          <p:cNvPr id="118" name="부제목 2">
            <a:extLst>
              <a:ext uri="{FF2B5EF4-FFF2-40B4-BE49-F238E27FC236}">
                <a16:creationId xmlns:a16="http://schemas.microsoft.com/office/drawing/2014/main" id="{EC235440-02C0-0F3A-B9F7-FCA82E7C173D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절차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6193132-5882-8CCA-C672-A21E6D6A63A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15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B53D-6AE5-13FC-95FD-0E90D3A2BF9F}"/>
              </a:ext>
            </a:extLst>
          </p:cNvPr>
          <p:cNvSpPr/>
          <p:nvPr/>
        </p:nvSpPr>
        <p:spPr>
          <a:xfrm>
            <a:off x="3324121" y="1794882"/>
            <a:ext cx="1157007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1238F-1250-E913-3504-AA47429C81A1}"/>
              </a:ext>
            </a:extLst>
          </p:cNvPr>
          <p:cNvSpPr txBox="1"/>
          <p:nvPr/>
        </p:nvSpPr>
        <p:spPr>
          <a:xfrm>
            <a:off x="2424682" y="1739000"/>
            <a:ext cx="429463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업무별로 폴더를 나눠 프로젝트를 관리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업무별 진행된 내용을 바로 관리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멘토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님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/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교수님 또한 진행 상황을 바로 확인 가능</a:t>
            </a:r>
            <a:endParaRPr lang="ko-KR" altLang="en-US" sz="1600" dirty="0">
              <a:solidFill>
                <a:srgbClr val="23272D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5F9ED5-B920-DD79-A02B-D81555A9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34" y="2753645"/>
            <a:ext cx="6240933" cy="3885691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id="{4A825447-BC5E-7685-3F61-2B5E95381C9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관리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C5B4B4E-AEB5-A92B-2BB9-D09E6F260C9A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9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61D9DE-967D-ED89-AB6C-E6227AE4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88" y="2681292"/>
            <a:ext cx="6408024" cy="3886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998DF-589E-F1BB-482A-A948AE81A744}"/>
              </a:ext>
            </a:extLst>
          </p:cNvPr>
          <p:cNvSpPr txBox="1"/>
          <p:nvPr/>
        </p:nvSpPr>
        <p:spPr>
          <a:xfrm>
            <a:off x="2236053" y="1666647"/>
            <a:ext cx="467189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일정표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구글 드라이브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매주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업데이트 진행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미진한 부분을 확인하여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 전체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 해결에 참여</a:t>
            </a:r>
            <a:endParaRPr lang="ko-KR" altLang="en-US" sz="1600" dirty="0">
              <a:solidFill>
                <a:srgbClr val="23272D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55BEE2C-4E03-22D1-18B8-35CDBF74631F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일정표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97DC8D-3E20-C2A0-8867-92869106DC5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9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5F111561-5C4C-5485-C954-C6F788CFC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1" y="2836705"/>
            <a:ext cx="6916037" cy="3710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0EC524-0C56-A8DE-F4C0-ECA2066C5E2A}"/>
              </a:ext>
            </a:extLst>
          </p:cNvPr>
          <p:cNvSpPr txBox="1"/>
          <p:nvPr/>
        </p:nvSpPr>
        <p:spPr>
          <a:xfrm>
            <a:off x="1957857" y="1750959"/>
            <a:ext cx="52282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격주로 멘토님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/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교수님과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멘토링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진행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개별 문제 해결을 위해 </a:t>
            </a:r>
            <a:r>
              <a:rPr lang="ko-KR" altLang="en-US" sz="1600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팀원별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멘토님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교수님과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멘토링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진행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업무와의 협업을 위해 수시로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Zoom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미팅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진행</a:t>
            </a:r>
            <a:endParaRPr lang="ko-KR" altLang="en-US" sz="1600" dirty="0">
              <a:solidFill>
                <a:srgbClr val="23272D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4E29142-0FB8-10E7-8C5F-1B6882A90B06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멘토링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8718D1-0323-A4B1-3A86-8F7F6FD6B1D2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72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>
            <a:extLst>
              <a:ext uri="{FF2B5EF4-FFF2-40B4-BE49-F238E27FC236}">
                <a16:creationId xmlns:a16="http://schemas.microsoft.com/office/drawing/2014/main" id="{320FA7CE-AD8F-D0F2-0098-4AA02454DA9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20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FA9BFF-8613-9BFC-6F2C-1FD9E0935323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부제목 2">
            <a:extLst>
              <a:ext uri="{FF2B5EF4-FFF2-40B4-BE49-F238E27FC236}">
                <a16:creationId xmlns:a16="http://schemas.microsoft.com/office/drawing/2014/main" id="{046E220C-CF50-7B60-FA0B-316C9D0048EB}"/>
              </a:ext>
            </a:extLst>
          </p:cNvPr>
          <p:cNvSpPr txBox="1">
            <a:spLocks/>
          </p:cNvSpPr>
          <p:nvPr/>
        </p:nvSpPr>
        <p:spPr>
          <a:xfrm>
            <a:off x="3950317" y="2267440"/>
            <a:ext cx="3881717" cy="36684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소개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r>
              <a:rPr lang="en-US" altLang="ko-KR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497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B5B45E-AC51-E74F-8A7B-33BF9FB163DF}"/>
              </a:ext>
            </a:extLst>
          </p:cNvPr>
          <p:cNvGrpSpPr/>
          <p:nvPr/>
        </p:nvGrpSpPr>
        <p:grpSpPr>
          <a:xfrm>
            <a:off x="471677" y="1570970"/>
            <a:ext cx="5670806" cy="2339102"/>
            <a:chOff x="471677" y="1481320"/>
            <a:chExt cx="5670806" cy="23391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E3B30E7-C794-6675-BF3F-B11A8E30DBAC}"/>
                </a:ext>
              </a:extLst>
            </p:cNvPr>
            <p:cNvSpPr/>
            <p:nvPr/>
          </p:nvSpPr>
          <p:spPr>
            <a:xfrm>
              <a:off x="2306962" y="1532697"/>
              <a:ext cx="2004813" cy="235209"/>
            </a:xfrm>
            <a:prstGeom prst="rect">
              <a:avLst/>
            </a:prstGeom>
            <a:solidFill>
              <a:srgbClr val="E3E6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3272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F44D70-1B8B-CADF-2174-76EFE44488AA}"/>
                </a:ext>
              </a:extLst>
            </p:cNvPr>
            <p:cNvSpPr txBox="1"/>
            <p:nvPr/>
          </p:nvSpPr>
          <p:spPr>
            <a:xfrm>
              <a:off x="471677" y="1481320"/>
              <a:ext cx="5670806" cy="2339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XML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스크립트의 장단점</a:t>
              </a:r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장점</a:t>
              </a:r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en-US" altLang="ko-KR" sz="1600" kern="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일반화가 가능한 점검 항목을 작성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 시 점검 시간 절약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kern="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 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Human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error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최소화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kern="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결과 요약 정리 및 현황 도출 용이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단점</a:t>
              </a:r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en-US" altLang="ko-KR" sz="1600" kern="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스크립트 작성을 위한 시간과 노력이 필요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2E38C7-A4BB-08AD-7799-6F02F59AA7E5}"/>
              </a:ext>
            </a:extLst>
          </p:cNvPr>
          <p:cNvGrpSpPr/>
          <p:nvPr/>
        </p:nvGrpSpPr>
        <p:grpSpPr>
          <a:xfrm>
            <a:off x="1254964" y="4080624"/>
            <a:ext cx="6634072" cy="2675327"/>
            <a:chOff x="1567774" y="3416610"/>
            <a:chExt cx="8845430" cy="356710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912257-7EF4-4ED3-C8CF-2B50139EC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7774" y="3416610"/>
              <a:ext cx="8845430" cy="31843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D4ED9-026C-A891-3C67-F5B48F26D5D2}"/>
                </a:ext>
              </a:extLst>
            </p:cNvPr>
            <p:cNvSpPr txBox="1"/>
            <p:nvPr/>
          </p:nvSpPr>
          <p:spPr>
            <a:xfrm>
              <a:off x="2703431" y="6614379"/>
              <a:ext cx="67279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점검 스크립트 실제 내용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931ED3-B61C-2AF0-9C89-6D09A32A1A8F}"/>
              </a:ext>
            </a:extLst>
          </p:cNvPr>
          <p:cNvGrpSpPr/>
          <p:nvPr/>
        </p:nvGrpSpPr>
        <p:grpSpPr>
          <a:xfrm>
            <a:off x="6164988" y="1801204"/>
            <a:ext cx="2518002" cy="2033378"/>
            <a:chOff x="8447811" y="536527"/>
            <a:chExt cx="3357336" cy="271117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1250DE-0A46-3103-E420-3BC8B6DC2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7811" y="536527"/>
              <a:ext cx="3357336" cy="239050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3125D0-DF52-5E36-94F9-B8C3AC676757}"/>
                </a:ext>
              </a:extLst>
            </p:cNvPr>
            <p:cNvSpPr txBox="1"/>
            <p:nvPr/>
          </p:nvSpPr>
          <p:spPr>
            <a:xfrm>
              <a:off x="9012708" y="2878366"/>
              <a:ext cx="2227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점검 스크립트 태그 설명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593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320C6F-5455-E894-8597-70EC6420856A}"/>
              </a:ext>
            </a:extLst>
          </p:cNvPr>
          <p:cNvSpPr/>
          <p:nvPr/>
        </p:nvSpPr>
        <p:spPr>
          <a:xfrm>
            <a:off x="2790235" y="1973155"/>
            <a:ext cx="2486937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3F23B9-9359-0A9B-48CE-F1897D85CEEA}"/>
              </a:ext>
            </a:extLst>
          </p:cNvPr>
          <p:cNvSpPr/>
          <p:nvPr/>
        </p:nvSpPr>
        <p:spPr>
          <a:xfrm>
            <a:off x="4318614" y="2227680"/>
            <a:ext cx="2206172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AAE104-A024-080F-5417-60F24FACD598}"/>
              </a:ext>
            </a:extLst>
          </p:cNvPr>
          <p:cNvGrpSpPr/>
          <p:nvPr/>
        </p:nvGrpSpPr>
        <p:grpSpPr>
          <a:xfrm>
            <a:off x="894805" y="1927944"/>
            <a:ext cx="7354389" cy="4699954"/>
            <a:chOff x="894805" y="1681564"/>
            <a:chExt cx="7354389" cy="46999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2569AF-8AC9-BBB2-581F-CB0E7F405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805" y="2793749"/>
              <a:ext cx="7354389" cy="32980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7FB9FF-6AEF-91A6-21CB-A5D4EE42FE9E}"/>
                </a:ext>
              </a:extLst>
            </p:cNvPr>
            <p:cNvSpPr txBox="1"/>
            <p:nvPr/>
          </p:nvSpPr>
          <p:spPr>
            <a:xfrm>
              <a:off x="1208006" y="6104519"/>
              <a:ext cx="67279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점검 모듈 함수 코드 일부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6005A1-BB67-01AC-377C-969B64985934}"/>
                </a:ext>
              </a:extLst>
            </p:cNvPr>
            <p:cNvSpPr txBox="1"/>
            <p:nvPr/>
          </p:nvSpPr>
          <p:spPr>
            <a:xfrm>
              <a:off x="1064728" y="1681564"/>
              <a:ext cx="701454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</a:t>
              </a:r>
              <a:r>
                <a:rPr lang="en-US" altLang="ko-KR" sz="1600" kern="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점검 모듈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작성 시 함수의 이름과 설명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해야 할 일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등을 주석으로 명시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</a:t>
              </a:r>
              <a:r>
                <a:rPr lang="en-US" altLang="ko-KR" sz="1600" kern="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다른 팀원이 원활이 사용할 수 있도록 인자에 대한 설명과 반환 값에 대한 설명 추가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</a:t>
              </a:r>
              <a:r>
                <a:rPr lang="en-US" altLang="ko-KR" sz="1600" kern="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핵심 코드만 먼저 작성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후 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와 협업하여 수정 예정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" name="부제목 2">
            <a:extLst>
              <a:ext uri="{FF2B5EF4-FFF2-40B4-BE49-F238E27FC236}">
                <a16:creationId xmlns:a16="http://schemas.microsoft.com/office/drawing/2014/main" id="{6F40E7D3-F93E-9E44-2704-6168EB7D06FA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A0A2CB-9DB1-97C2-706E-FD854135BBD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53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C27F-0ED9-59DB-A40B-6BD0ECE8A2B7}"/>
              </a:ext>
            </a:extLst>
          </p:cNvPr>
          <p:cNvSpPr/>
          <p:nvPr/>
        </p:nvSpPr>
        <p:spPr>
          <a:xfrm>
            <a:off x="5394645" y="1522094"/>
            <a:ext cx="551694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25AB04-E671-6379-532C-1B58D478FE41}"/>
              </a:ext>
            </a:extLst>
          </p:cNvPr>
          <p:cNvGrpSpPr/>
          <p:nvPr/>
        </p:nvGrpSpPr>
        <p:grpSpPr>
          <a:xfrm>
            <a:off x="1208006" y="1467340"/>
            <a:ext cx="6727986" cy="5293130"/>
            <a:chOff x="1208006" y="1378440"/>
            <a:chExt cx="6727986" cy="52931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9496EE-FF80-3B94-5984-EC2E858F37D6}"/>
                </a:ext>
              </a:extLst>
            </p:cNvPr>
            <p:cNvSpPr txBox="1"/>
            <p:nvPr/>
          </p:nvSpPr>
          <p:spPr>
            <a:xfrm>
              <a:off x="1309469" y="1378440"/>
              <a:ext cx="652506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점검 모듈을 설계 및 개발할 때 발생했던 문제점 및 해결 방안</a:t>
              </a:r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</a:t>
              </a:r>
              <a:r>
                <a:rPr lang="en-US" altLang="ko-KR" sz="1600" kern="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스크립트 업무에서 작성한 스크립트는 파이썬 라이브러리에서 바로 사용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</a:t>
              </a:r>
              <a:r>
                <a:rPr lang="en-US" altLang="ko-KR" sz="1600" kern="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스크립트에 따라 정상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에러 시 출력되는 방식이 달라 일관적으로 처리가 힘듦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D96E2E6-16B4-971A-548D-21304E7D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190" y="2628785"/>
              <a:ext cx="6047619" cy="37428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C8838E-9021-41AC-0EE9-36DD43642921}"/>
                </a:ext>
              </a:extLst>
            </p:cNvPr>
            <p:cNvSpPr txBox="1"/>
            <p:nvPr/>
          </p:nvSpPr>
          <p:spPr>
            <a:xfrm>
              <a:off x="1208006" y="6394571"/>
              <a:ext cx="67279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점검 모듈 함수 점검 결과 처리 코드 일부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0" name="부제목 2">
            <a:extLst>
              <a:ext uri="{FF2B5EF4-FFF2-40B4-BE49-F238E27FC236}">
                <a16:creationId xmlns:a16="http://schemas.microsoft.com/office/drawing/2014/main" id="{C50E3F03-8EA8-BFA0-2D1F-91D765F28396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F42410-3035-A96E-2AC8-5C67B2C42AED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391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63C16B-4560-6F50-FE3E-86781925B049}"/>
              </a:ext>
            </a:extLst>
          </p:cNvPr>
          <p:cNvSpPr/>
          <p:nvPr/>
        </p:nvSpPr>
        <p:spPr>
          <a:xfrm>
            <a:off x="1305439" y="2246800"/>
            <a:ext cx="1726519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28493F-D1AC-4DD3-DB84-15CAEDA6D0D7}"/>
              </a:ext>
            </a:extLst>
          </p:cNvPr>
          <p:cNvSpPr/>
          <p:nvPr/>
        </p:nvSpPr>
        <p:spPr>
          <a:xfrm>
            <a:off x="2907799" y="2723345"/>
            <a:ext cx="1364337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F80411-863B-BBD8-B928-B9A4510F1D1C}"/>
              </a:ext>
            </a:extLst>
          </p:cNvPr>
          <p:cNvSpPr/>
          <p:nvPr/>
        </p:nvSpPr>
        <p:spPr>
          <a:xfrm>
            <a:off x="6220477" y="1766784"/>
            <a:ext cx="798561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E9A90D-93E5-3E61-45E0-4020923C94B6}"/>
              </a:ext>
            </a:extLst>
          </p:cNvPr>
          <p:cNvGrpSpPr/>
          <p:nvPr/>
        </p:nvGrpSpPr>
        <p:grpSpPr>
          <a:xfrm>
            <a:off x="650571" y="1701296"/>
            <a:ext cx="7842857" cy="4800779"/>
            <a:chOff x="650571" y="1574707"/>
            <a:chExt cx="7842857" cy="48007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406E40-AC0E-F2AD-1090-FF83FB2E4F9F}"/>
                </a:ext>
              </a:extLst>
            </p:cNvPr>
            <p:cNvSpPr txBox="1"/>
            <p:nvPr/>
          </p:nvSpPr>
          <p:spPr>
            <a:xfrm>
              <a:off x="976634" y="1574707"/>
              <a:ext cx="7190733" cy="2092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점검 모듈을 설계 및 개발할 때 발생했던 문제점 및 해결 방안</a:t>
              </a:r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endPara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→ 어떤 스크립트로 실행해야 정상적으로 동작하는지 파악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→ 어떻게 결과를 내서 점검 여부를 결정할지 멘토님과 상의 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→ 스크립트 업무 팀원에게 해당 내용 공유 후 앞으로 작성될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다른 결과 타입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대해서도</a:t>
              </a:r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</a:p>
            <a:p>
              <a:r>
                <a:rPr lang="en-US" altLang="ko-KR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</a:t>
              </a:r>
              <a:r>
                <a:rPr lang="en-US" altLang="ko-KR" sz="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해당 부분이 반영 될 수 있도록 업무 지원</a:t>
              </a:r>
              <a:endPara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662B289-6E4D-3D98-240A-509804D07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422" y="3891512"/>
              <a:ext cx="7119151" cy="6214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74660D-B17C-40E7-1213-39093CD3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71" y="5309291"/>
              <a:ext cx="7842857" cy="1066195"/>
            </a:xfrm>
            <a:prstGeom prst="rect">
              <a:avLst/>
            </a:prstGeom>
          </p:spPr>
        </p:pic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19C099A8-47DD-8993-8197-4F2164D9F36E}"/>
                </a:ext>
              </a:extLst>
            </p:cNvPr>
            <p:cNvSpPr/>
            <p:nvPr/>
          </p:nvSpPr>
          <p:spPr>
            <a:xfrm>
              <a:off x="4376055" y="4655163"/>
              <a:ext cx="391886" cy="511918"/>
            </a:xfrm>
            <a:prstGeom prst="downArrow">
              <a:avLst/>
            </a:prstGeom>
            <a:solidFill>
              <a:srgbClr val="2327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3272D"/>
                </a:solidFill>
              </a:endParaRPr>
            </a:p>
          </p:txBody>
        </p:sp>
      </p:grpSp>
      <p:sp>
        <p:nvSpPr>
          <p:cNvPr id="14" name="부제목 2">
            <a:extLst>
              <a:ext uri="{FF2B5EF4-FFF2-40B4-BE49-F238E27FC236}">
                <a16:creationId xmlns:a16="http://schemas.microsoft.com/office/drawing/2014/main" id="{509659C9-2ECB-A517-2924-A979C8A94B9D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86EC9AE-7241-24A6-6D90-C9BCD4D608CE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33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C9948-7AF6-5FFC-EA9C-434D92C1338A}"/>
              </a:ext>
            </a:extLst>
          </p:cNvPr>
          <p:cNvSpPr txBox="1"/>
          <p:nvPr/>
        </p:nvSpPr>
        <p:spPr>
          <a:xfrm>
            <a:off x="423586" y="5905367"/>
            <a:ext cx="8296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</a:t>
            </a:r>
            <a:r>
              <a:rPr lang="en-US" altLang="ko-KR" sz="1600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PyQt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사용하면서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보다 더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친화적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만들 수 있도록 하는 방법 모색 중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0FE2A-433F-D113-97C7-4432ABEDEC09}"/>
              </a:ext>
            </a:extLst>
          </p:cNvPr>
          <p:cNvSpPr txBox="1"/>
          <p:nvPr/>
        </p:nvSpPr>
        <p:spPr>
          <a:xfrm>
            <a:off x="3780029" y="1759760"/>
            <a:ext cx="1583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구현 화면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D6FB-40A6-0315-2A21-3C2B745A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0" y="2312234"/>
            <a:ext cx="4120200" cy="2689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1BE31F-2BA5-CB72-1523-0984EADF3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42" y="2312233"/>
            <a:ext cx="4133347" cy="2689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C1FD6F-869D-BFFD-0862-CF848B9F3AA3}"/>
              </a:ext>
            </a:extLst>
          </p:cNvPr>
          <p:cNvSpPr txBox="1"/>
          <p:nvPr/>
        </p:nvSpPr>
        <p:spPr>
          <a:xfrm>
            <a:off x="1363757" y="5097314"/>
            <a:ext cx="1808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대상 정보 입력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42221-B413-75F0-D436-C74D2BABC329}"/>
              </a:ext>
            </a:extLst>
          </p:cNvPr>
          <p:cNvSpPr txBox="1"/>
          <p:nvPr/>
        </p:nvSpPr>
        <p:spPr>
          <a:xfrm>
            <a:off x="5934127" y="5102218"/>
            <a:ext cx="1896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목록 및 선택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82398DE8-C8BF-BC8B-31E5-1FD4D3858482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 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3B1C68-5E70-AB5B-DFF5-C2558499DCA0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226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49116-68BB-480C-FD51-F978CBCBFDE2}"/>
              </a:ext>
            </a:extLst>
          </p:cNvPr>
          <p:cNvSpPr/>
          <p:nvPr/>
        </p:nvSpPr>
        <p:spPr>
          <a:xfrm>
            <a:off x="5359544" y="1585960"/>
            <a:ext cx="1621186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186D6-6722-1099-F66E-CEA641637552}"/>
              </a:ext>
            </a:extLst>
          </p:cNvPr>
          <p:cNvSpPr txBox="1"/>
          <p:nvPr/>
        </p:nvSpPr>
        <p:spPr>
          <a:xfrm>
            <a:off x="2039600" y="1534288"/>
            <a:ext cx="5064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 &amp; DB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설계 및 개발할 때 발생했던 문제점 및 해결 방안</a:t>
            </a:r>
            <a:endParaRPr lang="ko-KR" altLang="en-US" sz="1600" dirty="0">
              <a:solidFill>
                <a:srgbClr val="23272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6F659-282D-9DAF-57B7-C14B2FAC4DAF}"/>
              </a:ext>
            </a:extLst>
          </p:cNvPr>
          <p:cNvSpPr txBox="1"/>
          <p:nvPr/>
        </p:nvSpPr>
        <p:spPr>
          <a:xfrm>
            <a:off x="752109" y="2293331"/>
            <a:ext cx="7639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 모듈과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연결하는 과정에서 코드 해석에 대한 문제가 발생</a:t>
            </a:r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→ 점검 모듈 팀원과의 협업을 통해 해결할 수 있었음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7D8BB8-091E-EDA8-A78D-6A69F4E8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3316721"/>
            <a:ext cx="6581775" cy="885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B69590-B00E-735E-D7C6-32C4589B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6" y="4330762"/>
            <a:ext cx="8617707" cy="2183639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EF442ADD-C68A-3C06-C945-E02AB1467D68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내용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AE2E79-6722-D16B-2B85-49433CC7811E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02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중간_시연_동영상">
            <a:hlinkClick r:id="" action="ppaction://media"/>
            <a:extLst>
              <a:ext uri="{FF2B5EF4-FFF2-40B4-BE49-F238E27FC236}">
                <a16:creationId xmlns:a16="http://schemas.microsoft.com/office/drawing/2014/main" id="{6184B631-BE06-80FF-190C-3D3F26303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849" y="1584468"/>
            <a:ext cx="8898301" cy="5171621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B83C86C8-9401-72EA-A736-BD9369D17B02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내용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9BEB76-47A2-BB8D-F4EC-E5AF4152AC0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2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3018-23C1-AD68-8D7E-ED7A39DD973F}"/>
              </a:ext>
            </a:extLst>
          </p:cNvPr>
          <p:cNvSpPr txBox="1"/>
          <p:nvPr/>
        </p:nvSpPr>
        <p:spPr>
          <a:xfrm>
            <a:off x="3284071" y="1597947"/>
            <a:ext cx="257585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 점검 프로그램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설계서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매뉴얼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보고서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519E46-84E9-592F-2C9D-041EABF5ED0C}"/>
              </a:ext>
            </a:extLst>
          </p:cNvPr>
          <p:cNvGrpSpPr/>
          <p:nvPr/>
        </p:nvGrpSpPr>
        <p:grpSpPr>
          <a:xfrm>
            <a:off x="256178" y="3955175"/>
            <a:ext cx="8631644" cy="2398280"/>
            <a:chOff x="749454" y="3429000"/>
            <a:chExt cx="10438167" cy="2900218"/>
          </a:xfrm>
        </p:grpSpPr>
        <p:pic>
          <p:nvPicPr>
            <p:cNvPr id="8" name="shape1031">
              <a:extLst>
                <a:ext uri="{FF2B5EF4-FFF2-40B4-BE49-F238E27FC236}">
                  <a16:creationId xmlns:a16="http://schemas.microsoft.com/office/drawing/2014/main" id="{E8F11D11-9AED-4B5C-3C32-C09265168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9454" y="3429000"/>
              <a:ext cx="3278507" cy="290021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D34981-D50B-D8C2-113B-80FBC5DF8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4510" y="3459366"/>
              <a:ext cx="2005409" cy="28394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EB15F8C-ECBE-7964-D401-C2BD5065A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3360" y="3489732"/>
              <a:ext cx="2005410" cy="28394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5FF7654-9432-835F-9190-E45A13935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82211" y="3459366"/>
              <a:ext cx="2005410" cy="2839487"/>
            </a:xfrm>
            <a:prstGeom prst="rect">
              <a:avLst/>
            </a:prstGeom>
          </p:spPr>
        </p:pic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1D2C7D6C-3704-601C-584D-3FF470EFC1F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산출물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9D494-9D1F-B12B-BEB2-5A69188A91BD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6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>
            <a:extLst>
              <a:ext uri="{FF2B5EF4-FFF2-40B4-BE49-F238E27FC236}">
                <a16:creationId xmlns:a16="http://schemas.microsoft.com/office/drawing/2014/main" id="{41CCD899-5B77-E203-47B3-A50CB8788D81}"/>
              </a:ext>
            </a:extLst>
          </p:cNvPr>
          <p:cNvSpPr txBox="1">
            <a:spLocks/>
          </p:cNvSpPr>
          <p:nvPr/>
        </p:nvSpPr>
        <p:spPr>
          <a:xfrm>
            <a:off x="1985962" y="3173084"/>
            <a:ext cx="5172075" cy="5118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2821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10">
            <a:extLst>
              <a:ext uri="{FF2B5EF4-FFF2-40B4-BE49-F238E27FC236}">
                <a16:creationId xmlns:a16="http://schemas.microsoft.com/office/drawing/2014/main" id="{69353BC7-5318-573B-8CD7-ECFA71AA9071}"/>
              </a:ext>
            </a:extLst>
          </p:cNvPr>
          <p:cNvSpPr/>
          <p:nvPr/>
        </p:nvSpPr>
        <p:spPr>
          <a:xfrm>
            <a:off x="70338" y="3714618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31373F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EA81B86-E13E-BCFA-A20D-0CA4A37E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54" y="3928166"/>
            <a:ext cx="842400" cy="1083086"/>
          </a:xfrm>
          <a:prstGeom prst="rect">
            <a:avLst/>
          </a:prstGeom>
        </p:spPr>
      </p:pic>
      <p:sp>
        <p:nvSpPr>
          <p:cNvPr id="48" name="모서리가 둥근 직사각형 5">
            <a:extLst>
              <a:ext uri="{FF2B5EF4-FFF2-40B4-BE49-F238E27FC236}">
                <a16:creationId xmlns:a16="http://schemas.microsoft.com/office/drawing/2014/main" id="{8040FF31-C81B-59A5-C26C-F72A1BDF5C1B}"/>
              </a:ext>
            </a:extLst>
          </p:cNvPr>
          <p:cNvSpPr/>
          <p:nvPr/>
        </p:nvSpPr>
        <p:spPr>
          <a:xfrm>
            <a:off x="1758851" y="1668258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E2E2E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31373F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EC5FCE-739C-010E-B123-05FB75509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14314"/>
              </p:ext>
            </p:extLst>
          </p:nvPr>
        </p:nvGraphicFramePr>
        <p:xfrm>
          <a:off x="2840531" y="2913296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교수님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5AE0BBAB-923D-821B-0238-2FEED58FD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6" y="3928166"/>
            <a:ext cx="768846" cy="1069448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7B9FE6F-1226-881F-1C4B-970D5C0C6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69041"/>
              </p:ext>
            </p:extLst>
          </p:nvPr>
        </p:nvGraphicFramePr>
        <p:xfrm>
          <a:off x="4767210" y="2913296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5F014E88-6834-A1E4-8AE3-DCF4FFA1A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47171"/>
              </p:ext>
            </p:extLst>
          </p:nvPr>
        </p:nvGraphicFramePr>
        <p:xfrm>
          <a:off x="399005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465F0C8-F169-FD2C-1836-818CAF9B6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94981"/>
              </p:ext>
            </p:extLst>
          </p:nvPr>
        </p:nvGraphicFramePr>
        <p:xfrm>
          <a:off x="1815951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2D9653E-179E-DC68-9F52-625AA5999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96123"/>
              </p:ext>
            </p:extLst>
          </p:nvPr>
        </p:nvGraphicFramePr>
        <p:xfrm>
          <a:off x="3232897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2AAF8C2C-8D8B-4061-262E-F715C16FD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21665"/>
              </p:ext>
            </p:extLst>
          </p:nvPr>
        </p:nvGraphicFramePr>
        <p:xfrm>
          <a:off x="4649843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8A51E44C-CF98-C0A7-1DAC-212AA7A83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11413"/>
              </p:ext>
            </p:extLst>
          </p:nvPr>
        </p:nvGraphicFramePr>
        <p:xfrm>
          <a:off x="6066534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UI &amp; DB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D16B995F-937E-8D67-99DC-359349D20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090759"/>
              </p:ext>
            </p:extLst>
          </p:nvPr>
        </p:nvGraphicFramePr>
        <p:xfrm>
          <a:off x="7483480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조유빈</a:t>
                      </a:r>
                      <a:endParaRPr lang="ko-KR" altLang="en-US" sz="11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UI &amp; DB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AED5B53E-1B95-5845-0AB1-316490D79E89}"/>
              </a:ext>
            </a:extLst>
          </p:cNvPr>
          <p:cNvSpPr txBox="1">
            <a:spLocks/>
          </p:cNvSpPr>
          <p:nvPr/>
        </p:nvSpPr>
        <p:spPr>
          <a:xfrm>
            <a:off x="3763067" y="1264206"/>
            <a:ext cx="1617869" cy="3269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캡틴오와 선원들</a:t>
            </a:r>
          </a:p>
        </p:txBody>
      </p:sp>
      <p:pic>
        <p:nvPicPr>
          <p:cNvPr id="60" name="그림 59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70450F28-CE48-ECAC-669F-66618F5488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25" y="3928166"/>
            <a:ext cx="770400" cy="1069200"/>
          </a:xfrm>
          <a:prstGeom prst="rect">
            <a:avLst/>
          </a:prstGeom>
        </p:spPr>
      </p:pic>
      <p:pic>
        <p:nvPicPr>
          <p:cNvPr id="61" name="그림 60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C1A95099-5817-84E1-8DF6-F8D635944FD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08" y="3928166"/>
            <a:ext cx="842400" cy="1069200"/>
          </a:xfrm>
          <a:prstGeom prst="rect">
            <a:avLst/>
          </a:prstGeom>
        </p:spPr>
      </p:pic>
      <p:pic>
        <p:nvPicPr>
          <p:cNvPr id="63" name="그림 62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42FF53C8-7777-D9F8-B419-FFE8FD0D25E0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71" y="3928166"/>
            <a:ext cx="842400" cy="1069200"/>
          </a:xfrm>
          <a:prstGeom prst="rect">
            <a:avLst/>
          </a:prstGeom>
        </p:spPr>
      </p:pic>
      <p:pic>
        <p:nvPicPr>
          <p:cNvPr id="64" name="그림 63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68F45F0C-C37C-4D15-EE3D-4AE1CAB53AA8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62" y="3928166"/>
            <a:ext cx="842400" cy="1069200"/>
          </a:xfrm>
          <a:prstGeom prst="rect">
            <a:avLst/>
          </a:prstGeom>
        </p:spPr>
      </p:pic>
      <p:pic>
        <p:nvPicPr>
          <p:cNvPr id="65" name="그림 64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02F81AD8-B262-8EF0-DD73-777AAE82F1F1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23" y="1774695"/>
            <a:ext cx="842400" cy="1069200"/>
          </a:xfrm>
          <a:prstGeom prst="rect">
            <a:avLst/>
          </a:prstGeom>
        </p:spPr>
      </p:pic>
      <p:pic>
        <p:nvPicPr>
          <p:cNvPr id="66" name="그림 65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576F6EB3-C4B0-7D3A-21A2-30CC782C5E55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44" y="1774125"/>
            <a:ext cx="842400" cy="1069200"/>
          </a:xfrm>
          <a:prstGeom prst="rect">
            <a:avLst/>
          </a:prstGeom>
        </p:spPr>
      </p:pic>
      <p:sp>
        <p:nvSpPr>
          <p:cNvPr id="77" name="부제목 2">
            <a:extLst>
              <a:ext uri="{FF2B5EF4-FFF2-40B4-BE49-F238E27FC236}">
                <a16:creationId xmlns:a16="http://schemas.microsoft.com/office/drawing/2014/main" id="{2D438010-D5FC-9B94-E555-68914EB058C5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소개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9C4572-7009-995D-8CCE-3E5B044E11A3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20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473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목표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왜 필요한지 이유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가이드 라인에 대한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지침에 어떤 카테고리가 있고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어떤 내용으로 평가를 하는지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자동화가 가능 한 부분은 어디인지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 했던 규제 지침 예시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어떠한 기능들이 있는지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개념도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어떻게 처리 된다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4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왜 해당 프로젝트가 필요한지에 대한 이유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10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159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가이드 라인에 대한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지침에 어떤 카테고리가 있고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어떤 내용으로 평가를 하는지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자동화가 가능 한 부분은 어디인지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 했던 규제 지침 예시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82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어떠한 기능들이 필요할지에 대한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개념도도 작성하여 함께 보여주기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62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607237"/>
            <a:ext cx="7919362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시나리오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2E17D5-A965-07AB-24AB-463640D1771D}"/>
              </a:ext>
            </a:extLst>
          </p:cNvPr>
          <p:cNvGrpSpPr/>
          <p:nvPr/>
        </p:nvGrpSpPr>
        <p:grpSpPr>
          <a:xfrm>
            <a:off x="957857" y="3161921"/>
            <a:ext cx="7228286" cy="3305769"/>
            <a:chOff x="373074" y="2619067"/>
            <a:chExt cx="8455001" cy="38667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262F530-7299-6918-081E-C1D5AD1D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74" y="2619067"/>
              <a:ext cx="8455001" cy="386679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4D317A-205F-FC27-513F-9351ABDC4ED4}"/>
                </a:ext>
              </a:extLst>
            </p:cNvPr>
            <p:cNvSpPr/>
            <p:nvPr/>
          </p:nvSpPr>
          <p:spPr>
            <a:xfrm>
              <a:off x="1191237" y="3118104"/>
              <a:ext cx="833506" cy="17647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327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00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607237"/>
            <a:ext cx="7919362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 사항 분석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7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3025</TotalTime>
  <Words>999</Words>
  <Application>Microsoft Office PowerPoint</Application>
  <PresentationFormat>화면 슬라이드 쇼(4:3)</PresentationFormat>
  <Paragraphs>263</Paragraphs>
  <Slides>28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KoPub돋움체 Medium</vt:lpstr>
      <vt:lpstr>Aptos</vt:lpstr>
      <vt:lpstr>Wingdings</vt:lpstr>
      <vt:lpstr>맑은 고딕</vt:lpstr>
      <vt:lpstr>KoPub돋움체 Light</vt:lpstr>
      <vt:lpstr>Aptos Display</vt:lpstr>
      <vt:lpstr>KoPub돋움체 Bold</vt:lpstr>
      <vt:lpstr>Arial</vt:lpstr>
      <vt:lpstr>Office 테마</vt:lpstr>
      <vt:lpstr>제어망의 서버, PC 등 OS로 구동되는 IT 기기의  보안 취약점 점검을 자동화 할 수 있는 기술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제어망의 서버,PC 등 OS로 구동되는 IT 기기의  보안 취약점 점검을 자동화 할 수 있는 기술 개발</dc:title>
  <dc:creator>조유빈[ 학부재학 / 인공지능사이버보안학과 ]</dc:creator>
  <cp:lastModifiedBy>오병윤[ 학부재학 / 인공지능사이버보안학과 ]</cp:lastModifiedBy>
  <cp:revision>81</cp:revision>
  <dcterms:created xsi:type="dcterms:W3CDTF">2024-05-05T22:38:35Z</dcterms:created>
  <dcterms:modified xsi:type="dcterms:W3CDTF">2024-05-27T05:01:20Z</dcterms:modified>
</cp:coreProperties>
</file>